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5" r:id="rId4"/>
    <p:sldId id="297" r:id="rId5"/>
    <p:sldId id="287" r:id="rId6"/>
    <p:sldId id="306" r:id="rId7"/>
    <p:sldId id="276" r:id="rId8"/>
    <p:sldId id="300" r:id="rId9"/>
    <p:sldId id="301" r:id="rId10"/>
    <p:sldId id="304" r:id="rId11"/>
    <p:sldId id="291" r:id="rId12"/>
    <p:sldId id="292" r:id="rId13"/>
    <p:sldId id="298" r:id="rId14"/>
    <p:sldId id="299" r:id="rId15"/>
    <p:sldId id="305" r:id="rId16"/>
    <p:sldId id="296" r:id="rId17"/>
    <p:sldId id="294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21" autoAdjust="0"/>
    <p:restoredTop sz="86463"/>
  </p:normalViewPr>
  <p:slideViewPr>
    <p:cSldViewPr showGuides="1">
      <p:cViewPr varScale="1">
        <p:scale>
          <a:sx n="114" d="100"/>
          <a:sy n="114" d="100"/>
        </p:scale>
        <p:origin x="168" y="28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06.12.2018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06.12.2018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1927311"/>
            <a:ext cx="10369152" cy="1707233"/>
          </a:xfrm>
        </p:spPr>
        <p:txBody>
          <a:bodyPr>
            <a:noAutofit/>
          </a:bodyPr>
          <a:lstStyle/>
          <a:p>
            <a:pPr algn="ctr"/>
            <a:r>
              <a:rPr lang="ru-RU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Программное приложение по рассылке расписания занятий студентам по SMS на языке С#</a:t>
            </a:r>
            <a:endParaRPr lang="ru-RU" sz="3200" b="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386806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 курсового проекта Морозова 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b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Исполнитель курсового проекта Деменчук Г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ru-R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82450" y="476672"/>
            <a:ext cx="11377264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F0E7F54-08FF-8B42-9233-6F1EA1FF9C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88" y="1263340"/>
            <a:ext cx="3686937" cy="4331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Интерфейс программы</a:t>
            </a:r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33F7BB-E2C1-FD4F-8511-4C76FF4BC9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0" y="1396092"/>
            <a:ext cx="3453609" cy="26476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F150D4-4D5A-034B-B8B5-C301AD39EA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4" y="1396092"/>
            <a:ext cx="3227172" cy="2647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54E2B2-C857-D74C-B33E-9ABF0EA58A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" y="4212918"/>
            <a:ext cx="3517531" cy="26450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5D95FA-2E6E-5841-AF8C-B934B7BF568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0" y="4184260"/>
            <a:ext cx="3577391" cy="26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Достоинства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библиотек </a:t>
            </a:r>
            <a:r>
              <a:rPr lang="en-US" sz="2800" dirty="0"/>
              <a:t>OpenCV </a:t>
            </a:r>
            <a:r>
              <a:rPr lang="ru-RU" sz="2800" dirty="0"/>
              <a:t>и </a:t>
            </a:r>
            <a:r>
              <a:rPr lang="en-US" sz="2800" dirty="0"/>
              <a:t>Tesseract OCR </a:t>
            </a:r>
            <a:r>
              <a:rPr lang="ru-RU" sz="2800" dirty="0"/>
              <a:t>на </a:t>
            </a:r>
            <a:r>
              <a:rPr lang="en-US" sz="2800" dirty="0"/>
              <a:t>backend-</a:t>
            </a:r>
            <a:r>
              <a:rPr lang="ru-RU" sz="2800" dirty="0"/>
              <a:t>сервере для обработки и распознавания текста изменений расписания</a:t>
            </a:r>
            <a:r>
              <a:rPr lang="en-US" sz="2800" dirty="0"/>
              <a:t>.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архитектуры клиент-серверного взаимодействия в виде REST API с помощью фреймворка Flask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сразу двух СУБД в виде SQLite на клиенте и MySQL на сервере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асинхронных функций типа async-await и таймеров в для распараллеливания действий в программе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10BFB4-ADC1-614B-8D10-53BAB951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914832"/>
            <a:ext cx="10230272" cy="57545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Технологии </a:t>
            </a:r>
            <a:r>
              <a:rPr lang="en-US" sz="4000" dirty="0"/>
              <a:t>OpenCV </a:t>
            </a:r>
            <a:r>
              <a:rPr lang="ru-RU" sz="4000" dirty="0"/>
              <a:t>и </a:t>
            </a:r>
            <a:r>
              <a:rPr lang="en-US" sz="4000" dirty="0"/>
              <a:t>Tesseract OCR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7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2FBBD-07F2-9846-859A-A1FB23D0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995FC0-F1CB-9549-A303-742FD4850D42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44CB91-1B7F-224F-A1D1-6EBEE4EA962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D20A1-5811-6F4D-9573-5CC6AF57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3" y="1132038"/>
            <a:ext cx="7609284" cy="546844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Пример </a:t>
            </a:r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Flask </a:t>
            </a:r>
            <a:r>
              <a:rPr lang="ru-RU" sz="4000" dirty="0"/>
              <a:t>REST API 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/>
              <a:t>В ходе разработки программы были получены и усовершенствованы навыки работы со следующими составляющими</a:t>
            </a:r>
            <a:r>
              <a:rPr lang="en-US" sz="2500" dirty="0"/>
              <a:t>:</a:t>
            </a:r>
            <a:endParaRPr lang="ru-RU" sz="2500" dirty="0"/>
          </a:p>
          <a:p>
            <a:pPr marL="388620" indent="-342900"/>
            <a:r>
              <a:rPr lang="ru-RU" sz="2500" dirty="0"/>
              <a:t>ЯП С</a:t>
            </a:r>
            <a:r>
              <a:rPr lang="en-US" sz="2500" dirty="0"/>
              <a:t>#</a:t>
            </a:r>
            <a:r>
              <a:rPr lang="ru-RU" sz="2500" dirty="0"/>
              <a:t>/</a:t>
            </a:r>
            <a:r>
              <a:rPr lang="en-US" sz="2500" dirty="0"/>
              <a:t>WPF;</a:t>
            </a:r>
            <a:endParaRPr lang="ru-RU" sz="2500" dirty="0"/>
          </a:p>
          <a:p>
            <a:pPr marL="388620" indent="-342900"/>
            <a:r>
              <a:rPr lang="ru-RU" sz="2500" dirty="0"/>
              <a:t>СУБД </a:t>
            </a:r>
            <a:r>
              <a:rPr lang="en-US" sz="2500" dirty="0"/>
              <a:t>SQLite3 </a:t>
            </a:r>
            <a:r>
              <a:rPr lang="ru-RU" sz="2500" dirty="0"/>
              <a:t>и </a:t>
            </a:r>
            <a:r>
              <a:rPr lang="en-US" sz="2500" dirty="0"/>
              <a:t>MySQL;</a:t>
            </a:r>
            <a:endParaRPr lang="ru-RU" sz="2500" dirty="0"/>
          </a:p>
          <a:p>
            <a:pPr marL="388620" indent="-342900"/>
            <a:r>
              <a:rPr lang="ru-RU" sz="2500" dirty="0"/>
              <a:t>Технологиями </a:t>
            </a:r>
            <a:r>
              <a:rPr lang="en-US" sz="2500" dirty="0"/>
              <a:t>OpenCV, Tesseract OCR  </a:t>
            </a:r>
            <a:r>
              <a:rPr lang="ru-RU" sz="2500" dirty="0"/>
              <a:t>и </a:t>
            </a:r>
            <a:r>
              <a:rPr lang="en-US" sz="2500" dirty="0"/>
              <a:t>Flask API.</a:t>
            </a:r>
            <a:endParaRPr lang="ru-RU" sz="2500" dirty="0"/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курсового проекта,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2" action="ppaction://hlinksldjump"/>
              </a:rPr>
              <a:t>Цели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3" action="ppaction://hlinksldjump"/>
              </a:rPr>
              <a:t>Задачи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4" action="ppaction://hlinksldjump"/>
              </a:rPr>
              <a:t>Общая архитектура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Контекстная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Контекстная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Детализированная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Архитектура БД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Интерфейс программы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Достоинства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Технологии OpenCV и Tesseract OCR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Пример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Flask REST API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Результаты выполнения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ru-RU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курсового проекта является получение и последующая обработка данных об изменении расписания Колледжа Информатики и Программирования для оперативного информирования студентов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источник данных для обработки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способ обработки 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</a:t>
            </a:r>
            <a:r>
              <a:rPr lang="en-US" sz="2500" dirty="0"/>
              <a:t>SMS-</a:t>
            </a:r>
            <a:r>
              <a:rPr lang="ru-RU" sz="2500" dirty="0"/>
              <a:t>гейт для отправки оповещений</a:t>
            </a:r>
            <a:endParaRPr lang="en-US" sz="2500" dirty="0"/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способ</a:t>
            </a:r>
            <a:r>
              <a:rPr lang="en-US" sz="2500" dirty="0"/>
              <a:t> </a:t>
            </a:r>
            <a:r>
              <a:rPr lang="ru-RU" sz="2500" dirty="0"/>
              <a:t>взаимодействия между модулями программы</a:t>
            </a:r>
            <a:endParaRPr lang="en-US" sz="2500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7EB76-28BC-6E41-BD18-7557CB9F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архитектура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0F4FDD-FA28-2946-9BBA-210CB44A6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1691321"/>
            <a:ext cx="3926866" cy="5013177"/>
          </a:xfrm>
          <a:prstGeom prst="rect">
            <a:avLst/>
          </a:prstGeom>
        </p:spPr>
      </p:pic>
      <p:sp>
        <p:nvSpPr>
          <p:cNvPr id="7" name="Управляющая кнопка: далее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D524BB-CDD3-144A-9D6F-1646D8AA83D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08DEB98-CD85-D549-A1E0-94BAEF1C3F3D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45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017CA9-2CB8-3941-A89C-60A68A1D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51285"/>
            <a:ext cx="10506768" cy="53057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53522-4DAA-0B4B-9DB2-A934F65C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44" y="1239956"/>
            <a:ext cx="5913730" cy="5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0F338-F623-4841-8E80-504F6DE9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393160"/>
            <a:ext cx="10958603" cy="48762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Архитектура БД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E437DD-DDDA-424D-88B2-61A76A9A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9" y="1167383"/>
            <a:ext cx="5080000" cy="467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1D239-E7EB-084E-A28A-1BAB0143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5" y="1484784"/>
            <a:ext cx="619281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272</Words>
  <Application>Microsoft Macintosh PowerPoint</Application>
  <PresentationFormat>Произвольный</PresentationFormat>
  <Paragraphs>45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Century Schoolbook</vt:lpstr>
      <vt:lpstr>Franklin Gothic Medium</vt:lpstr>
      <vt:lpstr>Helvetica</vt:lpstr>
      <vt:lpstr>Wingdings 2</vt:lpstr>
      <vt:lpstr>Вид</vt:lpstr>
      <vt:lpstr>Программное приложение по рассылке расписания занятий студентам по SMS на языке С#</vt:lpstr>
      <vt:lpstr>Содержание</vt:lpstr>
      <vt:lpstr>Цели курсового проекта</vt:lpstr>
      <vt:lpstr>Задачи курсового проекта</vt:lpstr>
      <vt:lpstr>Общая архитектура проекта</vt:lpstr>
      <vt:lpstr>Контекстная функциональная диаграмма</vt:lpstr>
      <vt:lpstr>Контекстная диаграмма потоков данных</vt:lpstr>
      <vt:lpstr>Детализированная диаграмма потоков данных</vt:lpstr>
      <vt:lpstr>Архитектура БД</vt:lpstr>
      <vt:lpstr>Интерфейс программы</vt:lpstr>
      <vt:lpstr>Достоинства проекта</vt:lpstr>
      <vt:lpstr>Технологии OpenCV и Tesseract OCR</vt:lpstr>
      <vt:lpstr>Презентация PowerPoint</vt:lpstr>
      <vt:lpstr>Пример Flask REST API </vt:lpstr>
      <vt:lpstr>Результаты выполнения проекта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2018-12-06T17:20:03Z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